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194B-E22B-489F-8A81-F6A0265535EF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60A75-33FD-4492-91DC-36A6D6626007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194B-E22B-489F-8A81-F6A0265535EF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60A75-33FD-4492-91DC-36A6D6626007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194B-E22B-489F-8A81-F6A0265535EF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60A75-33FD-4492-91DC-36A6D6626007}" type="slidenum">
              <a:rPr lang="en-GB" smtClean="0"/>
              <a:t>‹nr.›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194B-E22B-489F-8A81-F6A0265535EF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60A75-33FD-4492-91DC-36A6D6626007}" type="slidenum">
              <a:rPr lang="en-GB" smtClean="0"/>
              <a:t>‹nr.›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194B-E22B-489F-8A81-F6A0265535EF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60A75-33FD-4492-91DC-36A6D6626007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194B-E22B-489F-8A81-F6A0265535EF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60A75-33FD-4492-91DC-36A6D6626007}" type="slidenum">
              <a:rPr lang="en-GB" smtClean="0"/>
              <a:t>‹nr.›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194B-E22B-489F-8A81-F6A0265535EF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60A75-33FD-4492-91DC-36A6D6626007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194B-E22B-489F-8A81-F6A0265535EF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60A75-33FD-4492-91DC-36A6D6626007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194B-E22B-489F-8A81-F6A0265535EF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60A75-33FD-4492-91DC-36A6D6626007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194B-E22B-489F-8A81-F6A0265535EF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60A75-33FD-4492-91DC-36A6D6626007}" type="slidenum">
              <a:rPr lang="en-GB" smtClean="0"/>
              <a:t>‹nr.›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194B-E22B-489F-8A81-F6A0265535EF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60A75-33FD-4492-91DC-36A6D6626007}" type="slidenum">
              <a:rPr lang="en-GB" smtClean="0"/>
              <a:t>‹nr.›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795194B-E22B-489F-8A81-F6A0265535EF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7D60A75-33FD-4492-91DC-36A6D6626007}" type="slidenum">
              <a:rPr lang="en-GB" smtClean="0"/>
              <a:t>‹nr.›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Socio-economic and institutional capacities to prevent that natural hazards turn into disasters</a:t>
            </a:r>
            <a:endParaRPr lang="en-GB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err="1" smtClean="0"/>
              <a:t>Mogens</a:t>
            </a:r>
            <a:r>
              <a:rPr lang="en-GB" dirty="0" smtClean="0"/>
              <a:t> </a:t>
            </a:r>
            <a:r>
              <a:rPr lang="en-GB" dirty="0" err="1" smtClean="0"/>
              <a:t>Buch</a:t>
            </a:r>
            <a:r>
              <a:rPr lang="en-GB" dirty="0" smtClean="0"/>
              <a:t>-Hansen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502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Tomorrow I’ll elaborate on the societal capacities to adapt to increasing climate variability and extremes</a:t>
            </a:r>
          </a:p>
          <a:p>
            <a:endParaRPr lang="en-GB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Thanks for your attention </a:t>
            </a:r>
            <a:endParaRPr lang="en-GB" dirty="0"/>
          </a:p>
        </p:txBody>
      </p:sp>
      <p:pic>
        <p:nvPicPr>
          <p:cNvPr id="1026" name="Picture 2" descr="C:\Users\Mogens\AppData\Local\Microsoft\Windows\INetCache\IE\5GG1OFEK\original_smiley_fac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48680"/>
            <a:ext cx="1224136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ogens\AppData\Local\Microsoft\Windows\INetCache\IE\7XQ9ZVAN\Narro_smiley[2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00" y="3645024"/>
            <a:ext cx="300000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575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three provinces we have investigated are all very prone to natural hazards, such as typhoons, flooding, droughts, sea-water rising, etc.</a:t>
            </a:r>
          </a:p>
          <a:p>
            <a:r>
              <a:rPr lang="en-US" dirty="0" smtClean="0"/>
              <a:t>Whether the hazards turns into a disaster depends on the societal capacities for adaptation</a:t>
            </a:r>
          </a:p>
          <a:p>
            <a:r>
              <a:rPr lang="en-US" dirty="0" smtClean="0"/>
              <a:t>Ben Wisner and his colleagues have given us the interrelationship:</a:t>
            </a: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will a natural hazard turn into a disaster?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526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7200" dirty="0" smtClean="0"/>
              <a:t>  </a:t>
            </a:r>
            <a:r>
              <a:rPr lang="en-US" sz="7200" dirty="0" err="1" smtClean="0"/>
              <a:t>dr</a:t>
            </a:r>
            <a:r>
              <a:rPr lang="en-US" sz="7200" dirty="0" smtClean="0"/>
              <a:t> = h x ((v/c) – m)</a:t>
            </a:r>
          </a:p>
          <a:p>
            <a:r>
              <a:rPr lang="en-US" dirty="0" err="1" smtClean="0"/>
              <a:t>dr</a:t>
            </a:r>
            <a:r>
              <a:rPr lang="en-US" dirty="0" smtClean="0"/>
              <a:t> = disaster risk (loss of life, health and property) </a:t>
            </a:r>
          </a:p>
          <a:p>
            <a:r>
              <a:rPr lang="en-US" dirty="0" smtClean="0"/>
              <a:t>h = severity of hazard, </a:t>
            </a:r>
          </a:p>
          <a:p>
            <a:r>
              <a:rPr lang="en-US" dirty="0" smtClean="0"/>
              <a:t>v = on location vulnerability, </a:t>
            </a:r>
          </a:p>
          <a:p>
            <a:r>
              <a:rPr lang="en-US" dirty="0" smtClean="0"/>
              <a:t>c = household capacity for adaptation</a:t>
            </a:r>
          </a:p>
          <a:p>
            <a:r>
              <a:rPr lang="en-US" dirty="0" smtClean="0"/>
              <a:t>m = capacities of authorities to prepare for and mitigate natural hazards</a:t>
            </a:r>
          </a:p>
          <a:p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Mathematical equation/mnemonic devise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708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Hazards footprint – severity of hazard</a:t>
            </a:r>
          </a:p>
          <a:p>
            <a:r>
              <a:rPr lang="en-US" dirty="0" smtClean="0"/>
              <a:t>Vulnerability footprint – on location physical vulnerability, socio-economic and institutional capacities for adaptation</a:t>
            </a:r>
          </a:p>
          <a:p>
            <a:r>
              <a:rPr lang="en-US" dirty="0" smtClean="0"/>
              <a:t>Livelihood footprint – the factors influencing the local capacities for adaptation: the impacts of globalization and government policies</a:t>
            </a:r>
          </a:p>
          <a:p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Disaster risk footprints by Oven and Riggs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421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Since </a:t>
            </a:r>
            <a:r>
              <a:rPr lang="en-GB" dirty="0" err="1" smtClean="0"/>
              <a:t>Doi</a:t>
            </a:r>
            <a:r>
              <a:rPr lang="en-GB" dirty="0" smtClean="0"/>
              <a:t> </a:t>
            </a:r>
            <a:r>
              <a:rPr lang="en-GB" dirty="0" err="1" smtClean="0"/>
              <a:t>Moi</a:t>
            </a:r>
            <a:r>
              <a:rPr lang="en-GB" dirty="0" smtClean="0"/>
              <a:t> a rapid transition from dependence on direct exploitation of natural resources</a:t>
            </a:r>
            <a:r>
              <a:rPr lang="en-GB" dirty="0"/>
              <a:t>:</a:t>
            </a:r>
            <a:r>
              <a:rPr lang="en-GB" dirty="0" smtClean="0"/>
              <a:t> agriculture, aquaculture, forestry</a:t>
            </a:r>
          </a:p>
          <a:p>
            <a:r>
              <a:rPr lang="en-GB" dirty="0" smtClean="0"/>
              <a:t>Rapid industrialisation and service sector -&gt;</a:t>
            </a:r>
          </a:p>
          <a:p>
            <a:r>
              <a:rPr lang="en-GB" dirty="0" smtClean="0"/>
              <a:t>High economic growth -&gt; increasing differentiation </a:t>
            </a:r>
          </a:p>
          <a:p>
            <a:r>
              <a:rPr lang="en-GB" dirty="0" smtClean="0"/>
              <a:t>Ecological vulnerability: Hydropower reservoirs, acacia plantations, shrimp ponds,  etc.  </a:t>
            </a:r>
          </a:p>
          <a:p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Livelihood Footprint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267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richer households gain economically from ecological vulnerable activities</a:t>
            </a:r>
          </a:p>
          <a:p>
            <a:r>
              <a:rPr lang="en-GB" dirty="0" smtClean="0"/>
              <a:t>Increasing socio-economic differentiation</a:t>
            </a:r>
          </a:p>
          <a:p>
            <a:r>
              <a:rPr lang="en-GB" dirty="0" smtClean="0"/>
              <a:t>Increasing climate variability and extremes enhance fatalities, injuries and economic losses and further socio-economic differentiation</a:t>
            </a:r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Consequences in </a:t>
            </a:r>
            <a:r>
              <a:rPr lang="en-GB" dirty="0" err="1" smtClean="0"/>
              <a:t>Quang</a:t>
            </a:r>
            <a:r>
              <a:rPr lang="en-GB" dirty="0" smtClean="0"/>
              <a:t> </a:t>
            </a:r>
            <a:r>
              <a:rPr lang="en-GB" dirty="0" err="1" smtClean="0"/>
              <a:t>Ninh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37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5" y="2420888"/>
            <a:ext cx="9036495" cy="422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01622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Fatalities, injuries and economic losses due to natural disasters in </a:t>
            </a:r>
            <a:r>
              <a:rPr lang="en-GB" dirty="0" err="1" smtClean="0"/>
              <a:t>Quang</a:t>
            </a:r>
            <a:r>
              <a:rPr lang="en-GB" dirty="0" smtClean="0"/>
              <a:t> </a:t>
            </a:r>
            <a:r>
              <a:rPr lang="en-GB" dirty="0" err="1" smtClean="0"/>
              <a:t>Binh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437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116097" cy="5373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Comparable income distribution in </a:t>
            </a:r>
            <a:br>
              <a:rPr lang="en-GB" dirty="0" smtClean="0"/>
            </a:br>
            <a:r>
              <a:rPr lang="en-GB" dirty="0" smtClean="0"/>
              <a:t>Vo </a:t>
            </a:r>
            <a:r>
              <a:rPr lang="en-GB" dirty="0" err="1" smtClean="0"/>
              <a:t>Ninh</a:t>
            </a:r>
            <a:r>
              <a:rPr lang="en-GB" dirty="0" smtClean="0"/>
              <a:t> Commune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237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" y="2276872"/>
            <a:ext cx="9036496" cy="4581128"/>
          </a:xfrm>
        </p:spPr>
        <p:txBody>
          <a:bodyPr>
            <a:normAutofit/>
          </a:bodyPr>
          <a:lstStyle/>
          <a:p>
            <a:r>
              <a:rPr lang="en-GB" dirty="0" smtClean="0"/>
              <a:t>The rapid economic growth has:</a:t>
            </a:r>
          </a:p>
          <a:p>
            <a:r>
              <a:rPr lang="en-GB" dirty="0" smtClean="0"/>
              <a:t> </a:t>
            </a:r>
            <a:r>
              <a:rPr lang="en-GB" dirty="0"/>
              <a:t>I</a:t>
            </a:r>
            <a:r>
              <a:rPr lang="en-GB" dirty="0" smtClean="0"/>
              <a:t>ncreased socio-economic differentiation</a:t>
            </a:r>
          </a:p>
          <a:p>
            <a:r>
              <a:rPr lang="en-GB" dirty="0" smtClean="0"/>
              <a:t>Differentiated resilience vis-à-vis climate variability and extremes</a:t>
            </a:r>
          </a:p>
          <a:p>
            <a:r>
              <a:rPr lang="en-GB" dirty="0" smtClean="0"/>
              <a:t>80% in Vo </a:t>
            </a:r>
            <a:r>
              <a:rPr lang="en-GB" dirty="0" err="1" smtClean="0"/>
              <a:t>Ninh</a:t>
            </a:r>
            <a:r>
              <a:rPr lang="en-GB" dirty="0" smtClean="0"/>
              <a:t> commune still rely primarily on agriculture, forestry and fishery sectors</a:t>
            </a:r>
          </a:p>
          <a:p>
            <a:r>
              <a:rPr lang="en-GB" dirty="0" smtClean="0"/>
              <a:t>Rich households construct save homes</a:t>
            </a:r>
          </a:p>
          <a:p>
            <a:r>
              <a:rPr lang="en-GB" dirty="0" smtClean="0"/>
              <a:t>Ecological vulnerability is increasing, creating further differentiation</a:t>
            </a:r>
          </a:p>
          <a:p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215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ølgeform">
  <a:themeElements>
    <a:clrScheme name="Bølg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Bølg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ølg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88</TotalTime>
  <Words>343</Words>
  <Application>Microsoft Office PowerPoint</Application>
  <PresentationFormat>Skærmshow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1" baseType="lpstr">
      <vt:lpstr>Bølgeform</vt:lpstr>
      <vt:lpstr>Socio-economic and institutional capacities to prevent that natural hazards turn into disasters</vt:lpstr>
      <vt:lpstr>When will a natural hazard turn into a disaster?</vt:lpstr>
      <vt:lpstr>Mathematical equation/mnemonic devise</vt:lpstr>
      <vt:lpstr>Disaster risk footprints by Oven and Riggs</vt:lpstr>
      <vt:lpstr>The Livelihood Footprint</vt:lpstr>
      <vt:lpstr>Consequences in Quang Ninh</vt:lpstr>
      <vt:lpstr>Fatalities, injuries and economic losses due to natural disasters in Quang Binh</vt:lpstr>
      <vt:lpstr>Comparable income distribution in  Vo Ninh Commune</vt:lpstr>
      <vt:lpstr>Conclusions</vt:lpstr>
      <vt:lpstr>Thanks for your attention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Socio-economic and institutional capacities to prevent that natural hazards turn into disasters</dc:title>
  <dc:creator>Mogens</dc:creator>
  <cp:lastModifiedBy>Mogens</cp:lastModifiedBy>
  <cp:revision>10</cp:revision>
  <dcterms:created xsi:type="dcterms:W3CDTF">2015-12-09T09:50:17Z</dcterms:created>
  <dcterms:modified xsi:type="dcterms:W3CDTF">2015-12-09T14:54:10Z</dcterms:modified>
</cp:coreProperties>
</file>